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5"/>
  </p:notesMasterIdLst>
  <p:handoutMasterIdLst>
    <p:handoutMasterId r:id="rId156"/>
  </p:handoutMasterIdLst>
  <p:sldIdLst>
    <p:sldId id="662" r:id="rId2"/>
    <p:sldId id="530" r:id="rId3"/>
    <p:sldId id="712" r:id="rId4"/>
    <p:sldId id="661" r:id="rId5"/>
    <p:sldId id="731" r:id="rId6"/>
    <p:sldId id="732" r:id="rId7"/>
    <p:sldId id="733" r:id="rId8"/>
    <p:sldId id="734" r:id="rId9"/>
    <p:sldId id="540" r:id="rId10"/>
    <p:sldId id="514" r:id="rId11"/>
    <p:sldId id="654" r:id="rId12"/>
    <p:sldId id="757" r:id="rId13"/>
    <p:sldId id="655" r:id="rId14"/>
    <p:sldId id="624" r:id="rId15"/>
    <p:sldId id="714" r:id="rId16"/>
    <p:sldId id="467" r:id="rId17"/>
    <p:sldId id="520" r:id="rId18"/>
    <p:sldId id="764" r:id="rId19"/>
    <p:sldId id="765" r:id="rId20"/>
    <p:sldId id="695" r:id="rId21"/>
    <p:sldId id="696" r:id="rId22"/>
    <p:sldId id="697" r:id="rId23"/>
    <p:sldId id="698" r:id="rId24"/>
    <p:sldId id="699" r:id="rId25"/>
    <p:sldId id="700" r:id="rId26"/>
    <p:sldId id="701" r:id="rId27"/>
    <p:sldId id="715" r:id="rId28"/>
    <p:sldId id="702" r:id="rId29"/>
    <p:sldId id="735" r:id="rId30"/>
    <p:sldId id="494" r:id="rId31"/>
    <p:sldId id="768" r:id="rId32"/>
    <p:sldId id="767" r:id="rId33"/>
    <p:sldId id="518" r:id="rId34"/>
    <p:sldId id="519" r:id="rId35"/>
    <p:sldId id="522" r:id="rId36"/>
    <p:sldId id="704" r:id="rId37"/>
    <p:sldId id="706" r:id="rId38"/>
    <p:sldId id="707" r:id="rId39"/>
    <p:sldId id="709" r:id="rId40"/>
    <p:sldId id="708" r:id="rId41"/>
    <p:sldId id="710" r:id="rId42"/>
    <p:sldId id="711" r:id="rId43"/>
    <p:sldId id="745" r:id="rId44"/>
    <p:sldId id="746" r:id="rId45"/>
    <p:sldId id="737" r:id="rId46"/>
    <p:sldId id="743" r:id="rId47"/>
    <p:sldId id="747" r:id="rId48"/>
    <p:sldId id="738" r:id="rId49"/>
    <p:sldId id="739" r:id="rId50"/>
    <p:sldId id="741" r:id="rId51"/>
    <p:sldId id="740" r:id="rId52"/>
    <p:sldId id="656" r:id="rId53"/>
    <p:sldId id="742" r:id="rId54"/>
    <p:sldId id="658" r:id="rId55"/>
    <p:sldId id="748" r:id="rId56"/>
    <p:sldId id="769" r:id="rId57"/>
    <p:sldId id="744" r:id="rId58"/>
    <p:sldId id="770" r:id="rId59"/>
    <p:sldId id="502" r:id="rId60"/>
    <p:sldId id="771" r:id="rId61"/>
    <p:sldId id="598" r:id="rId62"/>
    <p:sldId id="527" r:id="rId63"/>
    <p:sldId id="528" r:id="rId64"/>
    <p:sldId id="749" r:id="rId65"/>
    <p:sldId id="750" r:id="rId66"/>
    <p:sldId id="751" r:id="rId67"/>
    <p:sldId id="752" r:id="rId68"/>
    <p:sldId id="753" r:id="rId69"/>
    <p:sldId id="758" r:id="rId70"/>
    <p:sldId id="776" r:id="rId71"/>
    <p:sldId id="756" r:id="rId72"/>
    <p:sldId id="755" r:id="rId73"/>
    <p:sldId id="503" r:id="rId74"/>
    <p:sldId id="504" r:id="rId75"/>
    <p:sldId id="773" r:id="rId76"/>
    <p:sldId id="524" r:id="rId77"/>
    <p:sldId id="774" r:id="rId78"/>
    <p:sldId id="775" r:id="rId79"/>
    <p:sldId id="500" r:id="rId80"/>
    <p:sldId id="505" r:id="rId81"/>
    <p:sldId id="763" r:id="rId82"/>
    <p:sldId id="760" r:id="rId83"/>
    <p:sldId id="759" r:id="rId84"/>
    <p:sldId id="761" r:id="rId85"/>
    <p:sldId id="351" r:id="rId86"/>
    <p:sldId id="508" r:id="rId87"/>
    <p:sldId id="437" r:id="rId88"/>
    <p:sldId id="511" r:id="rId89"/>
    <p:sldId id="438" r:id="rId90"/>
    <p:sldId id="439" r:id="rId91"/>
    <p:sldId id="442" r:id="rId92"/>
    <p:sldId id="455" r:id="rId93"/>
    <p:sldId id="523" r:id="rId94"/>
    <p:sldId id="512" r:id="rId95"/>
    <p:sldId id="446" r:id="rId96"/>
    <p:sldId id="509" r:id="rId97"/>
    <p:sldId id="597" r:id="rId98"/>
    <p:sldId id="586" r:id="rId99"/>
    <p:sldId id="587" r:id="rId100"/>
    <p:sldId id="588" r:id="rId101"/>
    <p:sldId id="589" r:id="rId102"/>
    <p:sldId id="590" r:id="rId103"/>
    <p:sldId id="591" r:id="rId104"/>
    <p:sldId id="592" r:id="rId105"/>
    <p:sldId id="593" r:id="rId106"/>
    <p:sldId id="594" r:id="rId107"/>
    <p:sldId id="595" r:id="rId108"/>
    <p:sldId id="583" r:id="rId109"/>
    <p:sldId id="584" r:id="rId110"/>
    <p:sldId id="596" r:id="rId111"/>
    <p:sldId id="664" r:id="rId112"/>
    <p:sldId id="665" r:id="rId113"/>
    <p:sldId id="666" r:id="rId114"/>
    <p:sldId id="667" r:id="rId115"/>
    <p:sldId id="668" r:id="rId116"/>
    <p:sldId id="669" r:id="rId117"/>
    <p:sldId id="670" r:id="rId118"/>
    <p:sldId id="671" r:id="rId119"/>
    <p:sldId id="672" r:id="rId120"/>
    <p:sldId id="673" r:id="rId121"/>
    <p:sldId id="674" r:id="rId122"/>
    <p:sldId id="675" r:id="rId123"/>
    <p:sldId id="676" r:id="rId124"/>
    <p:sldId id="677" r:id="rId125"/>
    <p:sldId id="678" r:id="rId126"/>
    <p:sldId id="679" r:id="rId127"/>
    <p:sldId id="680" r:id="rId128"/>
    <p:sldId id="681" r:id="rId129"/>
    <p:sldId id="682" r:id="rId130"/>
    <p:sldId id="683" r:id="rId131"/>
    <p:sldId id="684" r:id="rId132"/>
    <p:sldId id="685" r:id="rId133"/>
    <p:sldId id="686" r:id="rId134"/>
    <p:sldId id="687" r:id="rId135"/>
    <p:sldId id="688" r:id="rId136"/>
    <p:sldId id="689" r:id="rId137"/>
    <p:sldId id="690" r:id="rId138"/>
    <p:sldId id="691" r:id="rId139"/>
    <p:sldId id="692" r:id="rId140"/>
    <p:sldId id="693" r:id="rId141"/>
    <p:sldId id="694" r:id="rId142"/>
    <p:sldId id="713" r:id="rId143"/>
    <p:sldId id="716" r:id="rId144"/>
    <p:sldId id="717" r:id="rId145"/>
    <p:sldId id="718" r:id="rId146"/>
    <p:sldId id="719" r:id="rId147"/>
    <p:sldId id="720" r:id="rId148"/>
    <p:sldId id="721" r:id="rId149"/>
    <p:sldId id="722" r:id="rId150"/>
    <p:sldId id="723" r:id="rId151"/>
    <p:sldId id="724" r:id="rId152"/>
    <p:sldId id="725" r:id="rId153"/>
    <p:sldId id="726" r:id="rId154"/>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1240" y="-1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notesMaster" Target="notesMasters/notesMaster1.xml"/><Relationship Id="rId156" Type="http://schemas.openxmlformats.org/officeDocument/2006/relationships/handoutMaster" Target="handoutMasters/handoutMaster1.xml"/><Relationship Id="rId157" Type="http://schemas.openxmlformats.org/officeDocument/2006/relationships/printerSettings" Target="printerSettings/printerSettings1.bin"/><Relationship Id="rId158" Type="http://schemas.openxmlformats.org/officeDocument/2006/relationships/presProps" Target="presProps.xml"/><Relationship Id="rId15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heme" Target="theme/theme1.xml"/><Relationship Id="rId16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05/06/2011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start ... partly to blame for what follows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452352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84</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95</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107</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110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BD58E951-2A82-7244-AF49-8348786DCE57}" type="slidenum">
              <a:rPr lang="en-GB" sz="1200" i="0">
                <a:solidFill>
                  <a:schemeClr val="tx1"/>
                </a:solidFill>
                <a:latin typeface="Arial" charset="0"/>
              </a:rPr>
              <a:pPr eaLnBrk="1" hangingPunct="1"/>
              <a:t>111</a:t>
            </a:fld>
            <a:endParaRPr lang="en-GB" sz="1200" i="0">
              <a:solidFill>
                <a:schemeClr val="tx1"/>
              </a:solidFill>
              <a:latin typeface="Arial" charset="0"/>
            </a:endParaRPr>
          </a:p>
        </p:txBody>
      </p:sp>
      <p:sp>
        <p:nvSpPr>
          <p:cNvPr id="66563" name="Rectangle 2"/>
          <p:cNvSpPr>
            <a:spLocks noGrp="1" noRot="1" noChangeAspect="1" noChangeArrowheads="1" noTextEdit="1"/>
          </p:cNvSpPr>
          <p:nvPr>
            <p:ph type="sldImg"/>
          </p:nvPr>
        </p:nvSpPr>
        <p:spPr>
          <a:xfrm>
            <a:off x="3224213" y="527050"/>
            <a:ext cx="3379787" cy="2533650"/>
          </a:xfrm>
          <a:ln/>
        </p:spPr>
      </p:sp>
      <p:sp>
        <p:nvSpPr>
          <p:cNvPr id="66564" name="Rectangle 3"/>
          <p:cNvSpPr>
            <a:spLocks noGrp="1" noChangeArrowheads="1"/>
          </p:cNvSpPr>
          <p:nvPr>
            <p:ph type="body" idx="1"/>
          </p:nvPr>
        </p:nvSpPr>
        <p:spPr>
          <a:xfrm>
            <a:off x="1369852" y="3221431"/>
            <a:ext cx="7194619" cy="3060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142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8.wdp"/><Relationship Id="rId13" Type="http://schemas.openxmlformats.org/officeDocument/2006/relationships/image" Target="../media/image10.png"/><Relationship Id="rId14"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 Id="rId4" Type="http://schemas.microsoft.com/office/2007/relationships/hdphoto" Target="../media/hdphoto6.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5.png"/><Relationship Id="rId8" Type="http://schemas.microsoft.com/office/2007/relationships/hdphoto" Target="../media/hdphoto4.wdp"/><Relationship Id="rId9" Type="http://schemas.openxmlformats.org/officeDocument/2006/relationships/image" Target="../media/image8.png"/><Relationship Id="rId10" Type="http://schemas.microsoft.com/office/2007/relationships/hdphoto" Target="../media/hdphoto7.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4.jpeg"/></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4.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10.wdp"/><Relationship Id="rId5" Type="http://schemas.openxmlformats.org/officeDocument/2006/relationships/image" Target="../media/image22.png"/><Relationship Id="rId6" Type="http://schemas.microsoft.com/office/2007/relationships/hdphoto" Target="../media/hdphoto11.wdp"/><Relationship Id="rId7" Type="http://schemas.openxmlformats.org/officeDocument/2006/relationships/image" Target="../media/image23.png"/><Relationship Id="rId8" Type="http://schemas.microsoft.com/office/2007/relationships/hdphoto" Target="../media/hdphoto12.wdp"/><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21.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26.jpeg"/><Relationship Id="rId5" Type="http://schemas.microsoft.com/office/2007/relationships/hdphoto" Target="../media/hdphoto14.wdp"/><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122.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26.jpeg"/><Relationship Id="rId5" Type="http://schemas.microsoft.com/office/2007/relationships/hdphoto" Target="../media/hdphoto16.wdp"/><Relationship Id="rId6" Type="http://schemas.openxmlformats.org/officeDocument/2006/relationships/image" Target="../media/image27.jpeg"/><Relationship Id="rId7" Type="http://schemas.microsoft.com/office/2007/relationships/hdphoto" Target="../media/hdphoto17.wdp"/><Relationship Id="rId8" Type="http://schemas.openxmlformats.org/officeDocument/2006/relationships/image" Target="../media/image28.jpeg"/><Relationship Id="rId9" Type="http://schemas.microsoft.com/office/2007/relationships/hdphoto" Target="../media/hdphoto18.wdp"/><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123.xml.rels><?xml version="1.0" encoding="UTF-8" standalone="yes"?>
<Relationships xmlns="http://schemas.openxmlformats.org/package/2006/relationships"><Relationship Id="rId11" Type="http://schemas.microsoft.com/office/2007/relationships/hdphoto" Target="../media/hdphoto23.wdp"/><Relationship Id="rId12" Type="http://schemas.microsoft.com/office/2007/relationships/hdphoto" Target="../media/hdphoto24.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19.wdp"/><Relationship Id="rId4" Type="http://schemas.openxmlformats.org/officeDocument/2006/relationships/image" Target="../media/image26.jpeg"/><Relationship Id="rId5" Type="http://schemas.microsoft.com/office/2007/relationships/hdphoto" Target="../media/hdphoto20.wdp"/><Relationship Id="rId6" Type="http://schemas.openxmlformats.org/officeDocument/2006/relationships/image" Target="../media/image27.jpeg"/><Relationship Id="rId7" Type="http://schemas.microsoft.com/office/2007/relationships/hdphoto" Target="../media/hdphoto21.wdp"/><Relationship Id="rId8" Type="http://schemas.openxmlformats.org/officeDocument/2006/relationships/image" Target="../media/image28.jpeg"/><Relationship Id="rId9" Type="http://schemas.microsoft.com/office/2007/relationships/hdphoto" Target="../media/hdphoto22.wdp"/><Relationship Id="rId10" Type="http://schemas.openxmlformats.org/officeDocument/2006/relationships/image" Target="../media/image29.jpeg"/></Relationships>
</file>

<file path=ppt/slides/_rels/slide124.xml.rels><?xml version="1.0" encoding="UTF-8" standalone="yes"?>
<Relationships xmlns="http://schemas.openxmlformats.org/package/2006/relationships"><Relationship Id="rId11" Type="http://schemas.microsoft.com/office/2007/relationships/hdphoto" Target="../media/hdphoto29.wdp"/><Relationship Id="rId12" Type="http://schemas.openxmlformats.org/officeDocument/2006/relationships/image" Target="../media/image28.jpeg"/><Relationship Id="rId13" Type="http://schemas.microsoft.com/office/2007/relationships/hdphoto" Target="../media/hdphoto30.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25.wdp"/><Relationship Id="rId4" Type="http://schemas.openxmlformats.org/officeDocument/2006/relationships/image" Target="../media/image26.jpeg"/><Relationship Id="rId5" Type="http://schemas.microsoft.com/office/2007/relationships/hdphoto" Target="../media/hdphoto26.wdp"/><Relationship Id="rId6" Type="http://schemas.openxmlformats.org/officeDocument/2006/relationships/image" Target="../media/image30.jpeg"/><Relationship Id="rId7" Type="http://schemas.microsoft.com/office/2007/relationships/hdphoto" Target="../media/hdphoto27.wdp"/><Relationship Id="rId8" Type="http://schemas.openxmlformats.org/officeDocument/2006/relationships/image" Target="../media/image31.jpeg"/><Relationship Id="rId9" Type="http://schemas.microsoft.com/office/2007/relationships/hdphoto" Target="../media/hdphoto28.wdp"/><Relationship Id="rId10" Type="http://schemas.openxmlformats.org/officeDocument/2006/relationships/image" Target="../media/image27.jpeg"/></Relationships>
</file>

<file path=ppt/slides/_rels/slide125.xml.rels><?xml version="1.0" encoding="UTF-8" standalone="yes"?>
<Relationships xmlns="http://schemas.openxmlformats.org/package/2006/relationships"><Relationship Id="rId11" Type="http://schemas.microsoft.com/office/2007/relationships/hdphoto" Target="../media/hdphoto33.wdp"/><Relationship Id="rId12" Type="http://schemas.openxmlformats.org/officeDocument/2006/relationships/image" Target="../media/image28.jpeg"/><Relationship Id="rId13" Type="http://schemas.microsoft.com/office/2007/relationships/hdphoto" Target="../media/hdphoto30.wdp"/><Relationship Id="rId14" Type="http://schemas.openxmlformats.org/officeDocument/2006/relationships/image" Target="../media/image29.jpeg"/><Relationship Id="rId15" Type="http://schemas.microsoft.com/office/2007/relationships/hdphoto" Target="../media/hdphoto23.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31.wdp"/><Relationship Id="rId4" Type="http://schemas.openxmlformats.org/officeDocument/2006/relationships/image" Target="../media/image26.jpeg"/><Relationship Id="rId5" Type="http://schemas.microsoft.com/office/2007/relationships/hdphoto" Target="../media/hdphoto32.wdp"/><Relationship Id="rId6" Type="http://schemas.openxmlformats.org/officeDocument/2006/relationships/image" Target="../media/image30.jpeg"/><Relationship Id="rId7" Type="http://schemas.microsoft.com/office/2007/relationships/hdphoto" Target="../media/hdphoto27.wdp"/><Relationship Id="rId8" Type="http://schemas.openxmlformats.org/officeDocument/2006/relationships/image" Target="../media/image31.jpeg"/><Relationship Id="rId9" Type="http://schemas.microsoft.com/office/2007/relationships/hdphoto" Target="../media/hdphoto28.wdp"/><Relationship Id="rId10" Type="http://schemas.openxmlformats.org/officeDocument/2006/relationships/image" Target="../media/image27.jpeg"/></Relationships>
</file>

<file path=ppt/slides/_rels/slide126.xml.rels><?xml version="1.0" encoding="UTF-8" standalone="yes"?>
<Relationships xmlns="http://schemas.openxmlformats.org/package/2006/relationships"><Relationship Id="rId11" Type="http://schemas.microsoft.com/office/2007/relationships/hdphoto" Target="../media/hdphoto35.wdp"/><Relationship Id="rId12" Type="http://schemas.openxmlformats.org/officeDocument/2006/relationships/image" Target="../media/image33.jpeg"/><Relationship Id="rId13" Type="http://schemas.microsoft.com/office/2007/relationships/hdphoto" Target="../media/hdphoto36.wdp"/><Relationship Id="rId14" Type="http://schemas.openxmlformats.org/officeDocument/2006/relationships/image" Target="../media/image27.jpeg"/><Relationship Id="rId15" Type="http://schemas.microsoft.com/office/2007/relationships/hdphoto" Target="../media/hdphoto37.wdp"/><Relationship Id="rId16" Type="http://schemas.openxmlformats.org/officeDocument/2006/relationships/image" Target="../media/image28.jpeg"/><Relationship Id="rId17" Type="http://schemas.microsoft.com/office/2007/relationships/hdphoto" Target="../media/hdphoto38.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31.wdp"/><Relationship Id="rId4" Type="http://schemas.openxmlformats.org/officeDocument/2006/relationships/image" Target="../media/image26.jpeg"/><Relationship Id="rId5" Type="http://schemas.microsoft.com/office/2007/relationships/hdphoto" Target="../media/hdphoto34.wdp"/><Relationship Id="rId6" Type="http://schemas.openxmlformats.org/officeDocument/2006/relationships/image" Target="../media/image30.jpeg"/><Relationship Id="rId7" Type="http://schemas.microsoft.com/office/2007/relationships/hdphoto" Target="../media/hdphoto27.wdp"/><Relationship Id="rId8" Type="http://schemas.openxmlformats.org/officeDocument/2006/relationships/image" Target="../media/image31.jpeg"/><Relationship Id="rId9" Type="http://schemas.microsoft.com/office/2007/relationships/hdphoto" Target="../media/hdphoto28.wdp"/><Relationship Id="rId10" Type="http://schemas.openxmlformats.org/officeDocument/2006/relationships/image" Target="../media/image32.jpeg"/></Relationships>
</file>

<file path=ppt/slides/_rels/slide127.xml.rels><?xml version="1.0" encoding="UTF-8" standalone="yes"?>
<Relationships xmlns="http://schemas.openxmlformats.org/package/2006/relationships"><Relationship Id="rId11" Type="http://schemas.microsoft.com/office/2007/relationships/hdphoto" Target="../media/hdphoto35.wdp"/><Relationship Id="rId12" Type="http://schemas.openxmlformats.org/officeDocument/2006/relationships/image" Target="../media/image33.jpeg"/><Relationship Id="rId13" Type="http://schemas.microsoft.com/office/2007/relationships/hdphoto" Target="../media/hdphoto36.wdp"/><Relationship Id="rId14" Type="http://schemas.openxmlformats.org/officeDocument/2006/relationships/image" Target="../media/image34.jpeg"/><Relationship Id="rId15" Type="http://schemas.microsoft.com/office/2007/relationships/hdphoto" Target="../media/hdphoto39.wdp"/><Relationship Id="rId16" Type="http://schemas.openxmlformats.org/officeDocument/2006/relationships/image" Target="../media/image27.jpeg"/><Relationship Id="rId17" Type="http://schemas.microsoft.com/office/2007/relationships/hdphoto" Target="../media/hdphoto40.wdp"/><Relationship Id="rId18" Type="http://schemas.openxmlformats.org/officeDocument/2006/relationships/image" Target="../media/image28.jpeg"/><Relationship Id="rId19" Type="http://schemas.microsoft.com/office/2007/relationships/hdphoto" Target="../media/hdphoto41.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25.wdp"/><Relationship Id="rId4" Type="http://schemas.openxmlformats.org/officeDocument/2006/relationships/image" Target="../media/image26.jpeg"/><Relationship Id="rId5" Type="http://schemas.microsoft.com/office/2007/relationships/hdphoto" Target="../media/hdphoto32.wdp"/><Relationship Id="rId6" Type="http://schemas.openxmlformats.org/officeDocument/2006/relationships/image" Target="../media/image30.jpeg"/><Relationship Id="rId7" Type="http://schemas.microsoft.com/office/2007/relationships/hdphoto" Target="../media/hdphoto27.wdp"/><Relationship Id="rId8" Type="http://schemas.openxmlformats.org/officeDocument/2006/relationships/image" Target="../media/image31.jpeg"/><Relationship Id="rId9" Type="http://schemas.microsoft.com/office/2007/relationships/hdphoto" Target="../media/hdphoto28.wdp"/><Relationship Id="rId10" Type="http://schemas.openxmlformats.org/officeDocument/2006/relationships/image" Target="../media/image32.jpeg"/></Relationships>
</file>

<file path=ppt/slides/_rels/slide128.xml.rels><?xml version="1.0" encoding="UTF-8" standalone="yes"?>
<Relationships xmlns="http://schemas.openxmlformats.org/package/2006/relationships"><Relationship Id="rId11" Type="http://schemas.microsoft.com/office/2007/relationships/hdphoto" Target="../media/hdphoto39.wdp"/><Relationship Id="rId12" Type="http://schemas.openxmlformats.org/officeDocument/2006/relationships/image" Target="../media/image27.jpeg"/><Relationship Id="rId13" Type="http://schemas.microsoft.com/office/2007/relationships/hdphoto" Target="../media/hdphoto37.wdp"/><Relationship Id="rId14" Type="http://schemas.openxmlformats.org/officeDocument/2006/relationships/image" Target="../media/image28.jpeg"/><Relationship Id="rId15" Type="http://schemas.microsoft.com/office/2007/relationships/hdphoto" Target="../media/hdphoto43.wdp"/><Relationship Id="rId16" Type="http://schemas.openxmlformats.org/officeDocument/2006/relationships/image" Target="../media/image29.jpeg"/><Relationship Id="rId17" Type="http://schemas.microsoft.com/office/2007/relationships/hdphoto" Target="../media/hdphoto23.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42.wdp"/><Relationship Id="rId4" Type="http://schemas.openxmlformats.org/officeDocument/2006/relationships/image" Target="../media/image26.jpeg"/><Relationship Id="rId5" Type="http://schemas.microsoft.com/office/2007/relationships/hdphoto" Target="../media/hdphoto34.wdp"/><Relationship Id="rId6" Type="http://schemas.openxmlformats.org/officeDocument/2006/relationships/image" Target="../media/image32.jpeg"/><Relationship Id="rId7" Type="http://schemas.microsoft.com/office/2007/relationships/hdphoto" Target="../media/hdphoto35.wdp"/><Relationship Id="rId8" Type="http://schemas.openxmlformats.org/officeDocument/2006/relationships/image" Target="../media/image33.jpeg"/><Relationship Id="rId9" Type="http://schemas.microsoft.com/office/2007/relationships/hdphoto" Target="../media/hdphoto36.wdp"/><Relationship Id="rId10" Type="http://schemas.openxmlformats.org/officeDocument/2006/relationships/image" Target="../media/image34.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31.xml.rels><?xml version="1.0" encoding="UTF-8" standalone="yes"?>
<Relationships xmlns="http://schemas.openxmlformats.org/package/2006/relationships"><Relationship Id="rId11" Type="http://schemas.microsoft.com/office/2007/relationships/hdphoto" Target="../media/hdphoto39.wdp"/><Relationship Id="rId12" Type="http://schemas.openxmlformats.org/officeDocument/2006/relationships/image" Target="../media/image27.jpeg"/><Relationship Id="rId13" Type="http://schemas.microsoft.com/office/2007/relationships/hdphoto" Target="../media/hdphoto46.wdp"/><Relationship Id="rId14" Type="http://schemas.openxmlformats.org/officeDocument/2006/relationships/image" Target="../media/image28.jpeg"/><Relationship Id="rId15" Type="http://schemas.microsoft.com/office/2007/relationships/hdphoto" Target="../media/hdphoto47.wdp"/><Relationship Id="rId16" Type="http://schemas.openxmlformats.org/officeDocument/2006/relationships/image" Target="../media/image29.jpeg"/><Relationship Id="rId17" Type="http://schemas.microsoft.com/office/2007/relationships/hdphoto" Target="../media/hdphoto23.wdp"/><Relationship Id="rId1" Type="http://schemas.openxmlformats.org/officeDocument/2006/relationships/slideLayout" Target="../slideLayouts/slideLayout1.xml"/><Relationship Id="rId2" Type="http://schemas.openxmlformats.org/officeDocument/2006/relationships/image" Target="../media/image25.jpeg"/><Relationship Id="rId3" Type="http://schemas.microsoft.com/office/2007/relationships/hdphoto" Target="../media/hdphoto44.wdp"/><Relationship Id="rId4" Type="http://schemas.openxmlformats.org/officeDocument/2006/relationships/image" Target="../media/image26.jpeg"/><Relationship Id="rId5" Type="http://schemas.microsoft.com/office/2007/relationships/hdphoto" Target="../media/hdphoto45.wdp"/><Relationship Id="rId6" Type="http://schemas.openxmlformats.org/officeDocument/2006/relationships/image" Target="../media/image32.jpeg"/><Relationship Id="rId7" Type="http://schemas.microsoft.com/office/2007/relationships/hdphoto" Target="../media/hdphoto35.wdp"/><Relationship Id="rId8" Type="http://schemas.openxmlformats.org/officeDocument/2006/relationships/image" Target="../media/image33.jpeg"/><Relationship Id="rId9" Type="http://schemas.microsoft.com/office/2007/relationships/hdphoto" Target="../media/hdphoto36.wdp"/><Relationship Id="rId10" Type="http://schemas.openxmlformats.org/officeDocument/2006/relationships/image" Target="../media/image34.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microsoft.com/office/2007/relationships/hdphoto" Target="../media/hdphoto48.wdp"/></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microsoft.com/office/2007/relationships/hdphoto" Target="../media/hdphoto49.wdp"/></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microsoft.com/office/2007/relationships/hdphoto" Target="../media/hdphoto49.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microsoft.com/office/2007/relationships/hdphoto" Target="../media/hdphoto49.wdp"/></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microsoft.com/office/2007/relationships/hdphoto" Target="../media/hdphoto50.wdp"/></Relationships>
</file>

<file path=ppt/slides/_rels/slide14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png"/><Relationship Id="rId8" Type="http://schemas.microsoft.com/office/2007/relationships/hdphoto" Target="../media/hdphoto3.wdp"/><Relationship Id="rId9" Type="http://schemas.openxmlformats.org/officeDocument/2006/relationships/image" Target="../media/image5.png"/><Relationship Id="rId10" Type="http://schemas.microsoft.com/office/2007/relationships/hdphoto" Target="../media/hdphoto4.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4.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15.JPG"/></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microsoft.com/office/2007/relationships/hdphoto" Target="../media/hdphoto6.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4.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4.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a typeface="Arial" charset="0"/>
                <a:cs typeface="Arial" charset="0"/>
              </a:rPr>
              <a:t>Which Joint Actions</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Ground Social Cognition?</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4050444" y="1214297"/>
            <a:ext cx="4651375" cy="620712"/>
          </a:xfrm>
          <a:prstGeom prst="rect">
            <a:avLst/>
          </a:prstGeom>
          <a:noFill/>
          <a:ln w="9525">
            <a:noFill/>
            <a:round/>
            <a:headEnd/>
            <a:tailEnd/>
          </a:ln>
          <a:effectLst/>
        </p:spPr>
      </p:pic>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social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589578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rot="-60000">
            <a:off x="1906240" y="4744702"/>
            <a:ext cx="280828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8" name="Rectangle 6"/>
          <p:cNvSpPr>
            <a:spLocks noChangeArrowheads="1"/>
          </p:cNvSpPr>
          <p:nvPr/>
        </p:nvSpPr>
        <p:spPr bwMode="auto">
          <a:xfrm rot="60000">
            <a:off x="4414490" y="4054140"/>
            <a:ext cx="11255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rPr>
              <a:t>mindless</a:t>
            </a:r>
            <a:r>
              <a:rPr lang="en-GB" i="0" dirty="0">
                <a:effectLst>
                  <a:glow rad="101600">
                    <a:schemeClr val="tx1">
                      <a:alpha val="75000"/>
                    </a:schemeClr>
                  </a:glow>
                </a:effectLst>
              </a:rPr>
              <a:t>, and the other which treats objects and events as having </a:t>
            </a:r>
            <a:r>
              <a:rPr lang="en-GB" i="0" dirty="0">
                <a:solidFill>
                  <a:schemeClr val="tx1"/>
                </a:solidFill>
                <a:effectLst>
                  <a:glow rad="101600">
                    <a:schemeClr val="bg1">
                      <a:alpha val="75000"/>
                    </a:schemeClr>
                  </a:glow>
                </a:effectLst>
              </a:rPr>
              <a:t>propositional attitudes</a:t>
            </a:r>
            <a:r>
              <a:rPr lang="en-GB" i="0" dirty="0">
                <a:effectLst>
                  <a:glow rad="101600">
                    <a:schemeClr val="tx1">
                      <a:alpha val="75000"/>
                    </a:schemeClr>
                  </a:glow>
                </a:effectLst>
              </a:rPr>
              <a:t>.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125435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social cognition 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52536" y="2508651"/>
            <a:ext cx="71287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appendix</a:t>
            </a:r>
          </a:p>
        </p:txBody>
      </p:sp>
      <p:sp>
        <p:nvSpPr>
          <p:cNvPr id="5" name="Text Box 2"/>
          <p:cNvSpPr txBox="1">
            <a:spLocks noChangeArrowheads="1"/>
          </p:cNvSpPr>
          <p:nvPr/>
        </p:nvSpPr>
        <p:spPr bwMode="auto">
          <a:xfrm>
            <a:off x="1043609" y="3761164"/>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424941229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043608" y="980728"/>
            <a:ext cx="763284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b="1" i="0" dirty="0" smtClean="0">
                <a:effectLst>
                  <a:glow rad="101600">
                    <a:schemeClr val="tx1">
                      <a:alpha val="75000"/>
                    </a:schemeClr>
                  </a:glow>
                </a:effectLst>
              </a:rPr>
              <a:t>Intentional relation</a:t>
            </a:r>
          </a:p>
          <a:p>
            <a:pPr eaLnBrk="1" hangingPunct="1"/>
            <a:r>
              <a:rPr lang="en-GB" i="0" dirty="0" smtClean="0">
                <a:effectLst>
                  <a:glow rad="101600">
                    <a:schemeClr val="tx1">
                      <a:alpha val="75000"/>
                    </a:schemeClr>
                  </a:glow>
                </a:effectLst>
              </a:rPr>
              <a:t>e.g. She is interested in that chocolate</a:t>
            </a:r>
          </a:p>
          <a:p>
            <a:pPr eaLnBrk="1" hangingPunct="1"/>
            <a:r>
              <a:rPr lang="en-GB" i="0" dirty="0" smtClean="0">
                <a:effectLst>
                  <a:glow rad="101600">
                    <a:schemeClr val="tx1">
                      <a:alpha val="75000"/>
                    </a:schemeClr>
                  </a:glow>
                </a:effectLst>
              </a:rPr>
              <a:t>e.g. She is smiling at me</a:t>
            </a:r>
          </a:p>
          <a:p>
            <a:pPr eaLnBrk="1" hangingPunct="1"/>
            <a:endParaRPr lang="en-GB" i="0" dirty="0">
              <a:effectLst>
                <a:glow rad="101600">
                  <a:schemeClr val="tx1">
                    <a:alpha val="75000"/>
                  </a:schemeClr>
                </a:glow>
              </a:effectLst>
            </a:endParaRPr>
          </a:p>
          <a:p>
            <a:pPr eaLnBrk="1" hangingPunct="1"/>
            <a:r>
              <a:rPr lang="en-GB" b="1" i="0" dirty="0" smtClean="0">
                <a:effectLst>
                  <a:glow rad="101600">
                    <a:schemeClr val="tx1">
                      <a:alpha val="75000"/>
                    </a:schemeClr>
                  </a:glow>
                </a:effectLst>
              </a:rPr>
              <a:t>Propositional attitude</a:t>
            </a:r>
          </a:p>
          <a:p>
            <a:pPr eaLnBrk="1" hangingPunct="1"/>
            <a:r>
              <a:rPr lang="en-GB" i="0" dirty="0" smtClean="0">
                <a:effectLst>
                  <a:glow rad="101600">
                    <a:schemeClr val="tx1">
                      <a:alpha val="75000"/>
                    </a:schemeClr>
                  </a:glow>
                </a:effectLst>
              </a:rPr>
              <a:t>e.g.  She believes that the chocolate is in that cupboard</a:t>
            </a:r>
            <a:endParaRPr lang="en-GB" i="0" dirty="0">
              <a:effectLst>
                <a:glow rad="101600">
                  <a:schemeClr val="tx1">
                    <a:alpha val="75000"/>
                  </a:schemeClr>
                </a:glow>
              </a:effectLst>
            </a:endParaRPr>
          </a:p>
        </p:txBody>
      </p:sp>
      <p:grpSp>
        <p:nvGrpSpPr>
          <p:cNvPr id="14" name="Group 2"/>
          <p:cNvGrpSpPr>
            <a:grpSpLocks/>
          </p:cNvGrpSpPr>
          <p:nvPr/>
        </p:nvGrpSpPr>
        <p:grpSpPr bwMode="auto">
          <a:xfrm>
            <a:off x="3778771" y="4968875"/>
            <a:ext cx="2087562" cy="1957388"/>
            <a:chOff x="2971" y="1117"/>
            <a:chExt cx="1225" cy="1149"/>
          </a:xfrm>
        </p:grpSpPr>
        <p:pic>
          <p:nvPicPr>
            <p:cNvPr id="15"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7"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95445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22518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81201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9152299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47110" name="Text Box 6"/>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73166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3755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010863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endParaRPr lang="en-GB" i="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97236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Rounded Rectangle 8"/>
          <p:cNvSpPr/>
          <p:nvPr/>
        </p:nvSpPr>
        <p:spPr bwMode="auto">
          <a:xfrm>
            <a:off x="7884368" y="3429000"/>
            <a:ext cx="72008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ounded Rectangle 9"/>
          <p:cNvSpPr/>
          <p:nvPr/>
        </p:nvSpPr>
        <p:spPr bwMode="auto">
          <a:xfrm>
            <a:off x="3347864" y="3717032"/>
            <a:ext cx="792088"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social cognition 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774638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14799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1301122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2320906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pic>
        <p:nvPicPr>
          <p:cNvPr id="12" name="Picture 11" descr="fig.pn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3347864" y="332656"/>
            <a:ext cx="2175833" cy="3557772"/>
          </a:xfrm>
          <a:prstGeom prst="rect">
            <a:avLst/>
          </a:prstGeom>
        </p:spPr>
      </p:pic>
      <p:pic>
        <p:nvPicPr>
          <p:cNvPr id="14" name="Picture 13" descr="fig.png"/>
          <p:cNvPicPr>
            <a:picLocks noChangeAspect="1"/>
          </p:cNvPicPr>
          <p:nvPr/>
        </p:nvPicPr>
        <p:blipFill rotWithShape="1">
          <a:blip r:embed="rId10">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val="0"/>
              </a:ext>
            </a:extLst>
          </a:blip>
          <a:srcRect l="80483" r="-140" b="75389"/>
          <a:stretch/>
        </p:blipFill>
        <p:spPr>
          <a:xfrm>
            <a:off x="5652120" y="404664"/>
            <a:ext cx="1195979" cy="875585"/>
          </a:xfrm>
          <a:prstGeom prst="rect">
            <a:avLst/>
          </a:prstGeom>
        </p:spPr>
      </p:pic>
      <p:sp>
        <p:nvSpPr>
          <p:cNvPr id="8" name="Rectangle 7"/>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429824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1744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3" name="Picture 12"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107504" y="260648"/>
            <a:ext cx="2175833" cy="3557772"/>
          </a:xfrm>
          <a:prstGeom prst="rect">
            <a:avLst/>
          </a:prstGeom>
        </p:spPr>
      </p:pic>
      <p:pic>
        <p:nvPicPr>
          <p:cNvPr id="15" name="Picture 14"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l="35703" r="43221"/>
          <a:stretch/>
        </p:blipFill>
        <p:spPr>
          <a:xfrm>
            <a:off x="6084168" y="188640"/>
            <a:ext cx="1282287" cy="3557772"/>
          </a:xfrm>
          <a:prstGeom prst="rect">
            <a:avLst/>
          </a:prstGeom>
        </p:spPr>
      </p:pic>
    </p:spTree>
    <p:extLst>
      <p:ext uri="{BB962C8B-B14F-4D97-AF65-F5344CB8AC3E}">
        <p14:creationId xmlns:p14="http://schemas.microsoft.com/office/powerpoint/2010/main" val="155019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22210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8">
            <a:extLst>
              <a:ext uri="{BEBA8EAE-BF5A-486C-A8C5-ECC9F3942E4B}">
                <a14:imgProps xmlns:a14="http://schemas.microsoft.com/office/drawing/2010/main">
                  <a14:imgLayer r:embed="rId1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71619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Tree>
    <p:extLst>
      <p:ext uri="{BB962C8B-B14F-4D97-AF65-F5344CB8AC3E}">
        <p14:creationId xmlns:p14="http://schemas.microsoft.com/office/powerpoint/2010/main" val="5876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524929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social cognition 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04064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can</a:t>
            </a:r>
            <a:r>
              <a:rPr lang="ja-JP" altLang="en-GB" i="0" dirty="0"/>
              <a:t>’</a:t>
            </a:r>
            <a:r>
              <a:rPr lang="en-GB" i="0" dirty="0"/>
              <a:t>t goal-</a:t>
            </a:r>
            <a:r>
              <a:rPr lang="en-GB" i="0" dirty="0" err="1"/>
              <a:t>directedly</a:t>
            </a:r>
            <a:r>
              <a:rPr lang="en-GB" i="0" dirty="0"/>
              <a:t> act on an object unless one has encountered it.</a:t>
            </a:r>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27629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
        <p:nvSpPr>
          <p:cNvPr id="13"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Text Box 5"/>
          <p:cNvSpPr txBox="1">
            <a:spLocks noChangeArrowheads="1"/>
          </p:cNvSpPr>
          <p:nvPr/>
        </p:nvSpPr>
        <p:spPr bwMode="auto">
          <a:xfrm>
            <a:off x="4140200" y="322263"/>
            <a:ext cx="4752975" cy="255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smtClean="0"/>
              <a:t/>
            </a:r>
            <a:br>
              <a:rPr lang="en-GB" i="0" u="sng" dirty="0" smtClean="0"/>
            </a:br>
            <a:r>
              <a:rPr lang="en-GB" i="0" u="sng" dirty="0" smtClean="0"/>
              <a:t/>
            </a:r>
            <a:br>
              <a:rPr lang="en-GB" i="0" u="sng" dirty="0" smtClean="0"/>
            </a:br>
            <a:endParaRPr lang="en-GB" i="0" dirty="0"/>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p:txBody>
      </p:sp>
    </p:spTree>
    <p:extLst>
      <p:ext uri="{BB962C8B-B14F-4D97-AF65-F5344CB8AC3E}">
        <p14:creationId xmlns:p14="http://schemas.microsoft.com/office/powerpoint/2010/main" val="1330978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35536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4141890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97990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779739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751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289747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7364667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5966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7852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90815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Which Joint Actions</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Ground Social Cognition?</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9" name="Text Box 2"/>
          <p:cNvSpPr txBox="1">
            <a:spLocks noChangeArrowheads="1"/>
          </p:cNvSpPr>
          <p:nvPr/>
        </p:nvSpPr>
        <p:spPr bwMode="auto">
          <a:xfrm>
            <a:off x="4331317" y="1268760"/>
            <a:ext cx="45365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sz="2800" i="0" dirty="0" err="1" smtClean="0">
                <a:solidFill>
                  <a:schemeClr val="accent3"/>
                </a:solidFill>
                <a:effectLst>
                  <a:glow rad="101600">
                    <a:schemeClr val="tx1">
                      <a:alpha val="75000"/>
                    </a:schemeClr>
                  </a:glow>
                </a:effectLst>
              </a:rPr>
              <a:t>s.butterfill@warwick.ac.uk</a:t>
            </a:r>
            <a:endParaRPr lang="en-GB" sz="2800"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8843145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3"/>
          <p:cNvSpPr txBox="1">
            <a:spLocks noChangeArrowheads="1"/>
          </p:cNvSpPr>
          <p:nvPr/>
        </p:nvSpPr>
        <p:spPr bwMode="auto">
          <a:xfrm>
            <a:off x="468313" y="404813"/>
            <a:ext cx="3816350" cy="1107996"/>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p:txBody>
      </p:sp>
    </p:spTree>
    <p:extLst>
      <p:ext uri="{BB962C8B-B14F-4D97-AF65-F5344CB8AC3E}">
        <p14:creationId xmlns:p14="http://schemas.microsoft.com/office/powerpoint/2010/main" val="16795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grayscl/>
            <a:alphaModFix amt="34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8"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0"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t>Theory of mind </a:t>
            </a:r>
            <a:r>
              <a:rPr lang="en-GB" dirty="0"/>
              <a:t>abilities </a:t>
            </a:r>
            <a:r>
              <a:rPr lang="en-GB" i="0" dirty="0"/>
              <a:t>are widespread</a:t>
            </a:r>
            <a:endParaRPr lang="en-GB" dirty="0"/>
          </a:p>
          <a:p>
            <a:pPr eaLnBrk="1" hangingPunct="1"/>
            <a:endParaRPr lang="en-GB" i="0" dirty="0"/>
          </a:p>
          <a:p>
            <a:pPr eaLnBrk="1" hangingPunct="1">
              <a:spcBef>
                <a:spcPct val="50000"/>
              </a:spcBef>
            </a:pPr>
            <a:r>
              <a:rPr lang="en-GB" b="1" i="0" dirty="0"/>
              <a:t>18-month-olds</a:t>
            </a:r>
            <a:r>
              <a:rPr lang="en-GB" i="0" dirty="0"/>
              <a:t> point to inform, and predict actions based on false beliefs</a:t>
            </a:r>
          </a:p>
          <a:p>
            <a:pPr eaLnBrk="1" hangingPunct="1"/>
            <a:endParaRPr lang="en-GB" i="0" dirty="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Tree>
    <p:extLst>
      <p:ext uri="{BB962C8B-B14F-4D97-AF65-F5344CB8AC3E}">
        <p14:creationId xmlns:p14="http://schemas.microsoft.com/office/powerpoint/2010/main" val="394550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12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705545"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(Clayton, Dally &amp; Emery 2007)</a:t>
            </a:r>
          </a:p>
        </p:txBody>
      </p:sp>
    </p:spTree>
    <p:extLst>
      <p:ext uri="{BB962C8B-B14F-4D97-AF65-F5344CB8AC3E}">
        <p14:creationId xmlns:p14="http://schemas.microsoft.com/office/powerpoint/2010/main" val="1669122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19459"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19460"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19461"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19462"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19463"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331222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307389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01482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8" name="Text Box 2"/>
          <p:cNvSpPr txBox="1">
            <a:spLocks noChangeArrowheads="1"/>
          </p:cNvSpPr>
          <p:nvPr/>
        </p:nvSpPr>
        <p:spPr bwMode="auto">
          <a:xfrm>
            <a:off x="1619672" y="2705725"/>
            <a:ext cx="5904656" cy="1446550"/>
          </a:xfrm>
          <a:prstGeom prst="rect">
            <a:avLst/>
          </a:prstGeom>
          <a:solidFill>
            <a:schemeClr val="bg1"/>
          </a:solidFill>
          <a:ln>
            <a:noFill/>
          </a:ln>
          <a:effectLst>
            <a:glow rad="1905000">
              <a:schemeClr val="tx1"/>
            </a:glow>
            <a:softEdge rad="63500"/>
          </a:effectLs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solidFill>
                  <a:schemeClr val="tx1"/>
                </a:solidFill>
                <a:effectLst>
                  <a:glow rad="101600">
                    <a:schemeClr val="bg1">
                      <a:alpha val="75000"/>
                    </a:schemeClr>
                  </a:glow>
                </a:effectLst>
              </a:rPr>
              <a:t>What </a:t>
            </a:r>
            <a:r>
              <a:rPr lang="en-GB" i="0" dirty="0" err="1" smtClean="0">
                <a:solidFill>
                  <a:schemeClr val="tx1"/>
                </a:solidFill>
                <a:effectLst>
                  <a:glow rad="101600">
                    <a:schemeClr val="bg1">
                      <a:alpha val="75000"/>
                    </a:schemeClr>
                  </a:glow>
                </a:effectLst>
              </a:rPr>
              <a:t>doinfants</a:t>
            </a:r>
            <a:r>
              <a:rPr lang="en-GB" i="0" dirty="0">
                <a:solidFill>
                  <a:schemeClr val="tx1"/>
                </a:solidFill>
                <a:effectLst>
                  <a:glow rad="101600">
                    <a:schemeClr val="bg1">
                      <a:alpha val="75000"/>
                    </a:schemeClr>
                  </a:glow>
                </a:effectLst>
              </a:rPr>
              <a:t>, chimps and scrub-jays represent that </a:t>
            </a:r>
            <a:r>
              <a:rPr lang="en-GB" i="0" dirty="0" smtClean="0">
                <a:solidFill>
                  <a:schemeClr val="tx1"/>
                </a:solidFill>
                <a:effectLst>
                  <a:glow rad="101600">
                    <a:schemeClr val="bg1">
                      <a:alpha val="75000"/>
                    </a:schemeClr>
                  </a:glow>
                </a:effectLst>
              </a:rPr>
              <a:t>enables </a:t>
            </a:r>
            <a:r>
              <a:rPr lang="en-GB" i="0" dirty="0">
                <a:solidFill>
                  <a:schemeClr val="tx1"/>
                </a:solidFill>
                <a:effectLst>
                  <a:glow rad="101600">
                    <a:schemeClr val="bg1">
                      <a:alpha val="75000"/>
                    </a:schemeClr>
                  </a:glow>
                </a:effectLst>
              </a:rPr>
              <a:t>them, within limits, to track </a:t>
            </a:r>
            <a:r>
              <a:rPr lang="en-GB" i="0" dirty="0" smtClean="0">
                <a:solidFill>
                  <a:schemeClr val="tx1"/>
                </a:solidFill>
                <a:effectLst>
                  <a:glow rad="101600">
                    <a:schemeClr val="bg1">
                      <a:alpha val="75000"/>
                    </a:schemeClr>
                  </a:glow>
                </a:effectLst>
              </a:rPr>
              <a:t>others</a:t>
            </a:r>
            <a:r>
              <a:rPr lang="en-GB" altLang="ja-JP" i="0" dirty="0" smtClean="0">
                <a:solidFill>
                  <a:schemeClr val="tx1"/>
                </a:solidFill>
                <a:effectLst>
                  <a:glow rad="101600">
                    <a:schemeClr val="bg1">
                      <a:alpha val="75000"/>
                    </a:schemeClr>
                  </a:glow>
                </a:effectLst>
              </a:rPr>
              <a:t>’</a:t>
            </a:r>
            <a:r>
              <a:rPr lang="en-GB" i="0" dirty="0" smtClean="0">
                <a:solidFill>
                  <a:schemeClr val="tx1"/>
                </a:solidFill>
                <a:effectLst>
                  <a:glow rad="101600">
                    <a:schemeClr val="bg1">
                      <a:alpha val="75000"/>
                    </a:schemeClr>
                  </a:glow>
                </a:effectLst>
              </a:rPr>
              <a:t> </a:t>
            </a:r>
            <a:r>
              <a:rPr lang="en-GB" i="0" dirty="0">
                <a:solidFill>
                  <a:schemeClr val="tx1"/>
                </a:solidFill>
                <a:effectLst>
                  <a:glow rad="101600">
                    <a:schemeClr val="bg1">
                      <a:alpha val="75000"/>
                    </a:schemeClr>
                  </a:glow>
                </a:effectLst>
              </a:rPr>
              <a:t>perceptions, knowledge, beliefs and other propositional attitudes?</a:t>
            </a:r>
            <a:r>
              <a:rPr lang="en-GB" dirty="0">
                <a:solidFill>
                  <a:schemeClr val="tx1"/>
                </a:solidFill>
                <a:effectLst>
                  <a:glow rad="101600">
                    <a:schemeClr val="bg1">
                      <a:alpha val="75000"/>
                    </a:schemeClr>
                  </a:glow>
                </a:effectLst>
              </a:rPr>
              <a:t> </a:t>
            </a:r>
          </a:p>
        </p:txBody>
      </p:sp>
    </p:spTree>
    <p:extLst>
      <p:ext uri="{BB962C8B-B14F-4D97-AF65-F5344CB8AC3E}">
        <p14:creationId xmlns:p14="http://schemas.microsoft.com/office/powerpoint/2010/main" val="3711531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3174224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1"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2532"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997306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3555"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3556"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006603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9"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4580"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585845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3"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5604"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4128147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Tree>
    <p:extLst>
      <p:ext uri="{BB962C8B-B14F-4D97-AF65-F5344CB8AC3E}">
        <p14:creationId xmlns:p14="http://schemas.microsoft.com/office/powerpoint/2010/main" val="3517535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67334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grayscl/>
            <a:alphaModFix amt="67000"/>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7" name="Picture 6"/>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2051720" y="2132856"/>
            <a:ext cx="3876595" cy="4466617"/>
          </a:xfrm>
          <a:prstGeom prst="rect">
            <a:avLst/>
          </a:prstGeom>
        </p:spPr>
      </p:pic>
      <p:pic>
        <p:nvPicPr>
          <p:cNvPr id="9" name="Picture 8"/>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9607" b="97380" l="6061" r="97576">
                        <a14:foregroundMark x1="63030" y1="65066" x2="91515" y2="96070"/>
                        <a14:foregroundMark x1="97576" y1="74672" x2="96364" y2="82533"/>
                        <a14:foregroundMark x1="47879" y1="72926" x2="33333" y2="81223"/>
                        <a14:foregroundMark x1="13939" y1="75983" x2="46667" y2="94323"/>
                        <a14:foregroundMark x1="21212" y1="89956" x2="12121" y2="97380"/>
                        <a14:foregroundMark x1="52121" y1="16157" x2="58788" y2="21397"/>
                        <a14:foregroundMark x1="29697" y1="26201" x2="29697" y2="26201"/>
                        <a14:foregroundMark x1="29697" y1="26201" x2="29697" y2="26201"/>
                        <a14:foregroundMark x1="30303" y1="21397" x2="30303" y2="21397"/>
                        <a14:foregroundMark x1="23636" y1="33188" x2="23636" y2="33188"/>
                        <a14:foregroundMark x1="61212" y1="19214" x2="61212" y2="19214"/>
                        <a14:foregroundMark x1="38182" y1="17467" x2="38182" y2="17467"/>
                        <a14:foregroundMark x1="45455" y1="15284" x2="45455" y2="15284"/>
                        <a14:foregroundMark x1="24242" y1="36681" x2="24242" y2="36681"/>
                        <a14:backgroundMark x1="21212" y1="28384" x2="21212" y2="28384"/>
                        <a14:backgroundMark x1="21212" y1="37555" x2="21212" y2="37555"/>
                      </a14:backgroundRemoval>
                    </a14:imgEffect>
                    <a14:imgEffect>
                      <a14:brightnessContrast bright="40000" contrast="40000"/>
                    </a14:imgEffect>
                  </a14:imgLayer>
                </a14:imgProps>
              </a:ext>
            </a:extLst>
          </a:blip>
          <a:srcRect b="23023"/>
          <a:stretch/>
        </p:blipFill>
        <p:spPr>
          <a:xfrm>
            <a:off x="-1044624" y="1628799"/>
            <a:ext cx="4920293" cy="5256585"/>
          </a:xfrm>
          <a:prstGeom prst="rect">
            <a:avLst/>
          </a:prstGeom>
        </p:spPr>
      </p:pic>
      <p:pic>
        <p:nvPicPr>
          <p:cNvPr id="10" name="Picture 9"/>
          <p:cNvPicPr>
            <a:picLocks noChangeAspect="1"/>
          </p:cNvPicPr>
          <p:nvPr/>
        </p:nvPicPr>
        <p:blipFill rotWithShape="1">
          <a:blip r:embed="rId9">
            <a:grayscl/>
            <a:extLst>
              <a:ext uri="{BEBA8EAE-BF5A-486C-A8C5-ECC9F3942E4B}">
                <a14:imgProps xmlns:a14="http://schemas.microsoft.com/office/drawing/2010/main">
                  <a14:imgLayer r:embed="rId10">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3851920" y="2056261"/>
            <a:ext cx="4392488" cy="4829121"/>
          </a:xfrm>
          <a:prstGeom prst="rect">
            <a:avLst/>
          </a:prstGeom>
        </p:spPr>
      </p:pic>
      <p:pic>
        <p:nvPicPr>
          <p:cNvPr id="11" name="Picture 10" descr="apperly transparent.png"/>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a:ext>
            </a:extLst>
          </a:blip>
          <a:srcRect b="4766"/>
          <a:stretch/>
        </p:blipFill>
        <p:spPr>
          <a:xfrm>
            <a:off x="5580112" y="1900662"/>
            <a:ext cx="5256584" cy="4979529"/>
          </a:xfrm>
          <a:prstGeom prst="rect">
            <a:avLst/>
          </a:prstGeom>
        </p:spPr>
      </p:pic>
    </p:spTree>
    <p:extLst>
      <p:ext uri="{BB962C8B-B14F-4D97-AF65-F5344CB8AC3E}">
        <p14:creationId xmlns:p14="http://schemas.microsoft.com/office/powerpoint/2010/main" val="1887224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a typeface="Arial" charset="0"/>
                <a:cs typeface="Arial" charset="0"/>
              </a:rPr>
              <a:t>Which Joint Actions</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Ground Social Cognition?</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4050444" y="1214297"/>
            <a:ext cx="4651375" cy="620712"/>
          </a:xfrm>
          <a:prstGeom prst="rect">
            <a:avLst/>
          </a:prstGeom>
          <a:noFill/>
          <a:ln w="9525">
            <a:noFill/>
            <a:round/>
            <a:headEnd/>
            <a:tailEnd/>
          </a:ln>
          <a:effectLst/>
        </p:spPr>
      </p:pic>
    </p:spTree>
    <p:extLst>
      <p:ext uri="{BB962C8B-B14F-4D97-AF65-F5344CB8AC3E}">
        <p14:creationId xmlns:p14="http://schemas.microsoft.com/office/powerpoint/2010/main" val="23304816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social cognition 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
        <p:nvSpPr>
          <p:cNvPr id="2" name="Rectangle 1"/>
          <p:cNvSpPr/>
          <p:nvPr/>
        </p:nvSpPr>
        <p:spPr bwMode="auto">
          <a:xfrm>
            <a:off x="0" y="0"/>
            <a:ext cx="9144000" cy="4725144"/>
          </a:xfrm>
          <a:prstGeom prst="rect">
            <a:avLst/>
          </a:prstGeom>
          <a:gradFill flip="none" rotWithShape="1">
            <a:gsLst>
              <a:gs pos="46000">
                <a:schemeClr val="tx1">
                  <a:alpha val="67000"/>
                </a:schemeClr>
              </a:gs>
              <a:gs pos="100000">
                <a:schemeClr val="tx2">
                  <a:alpha val="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2072372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alphaModFix amt="34000"/>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3"/>
          <p:cNvSpPr txBox="1">
            <a:spLocks noChangeArrowheads="1"/>
          </p:cNvSpPr>
          <p:nvPr/>
        </p:nvSpPr>
        <p:spPr bwMode="auto">
          <a:xfrm>
            <a:off x="1619672" y="2717304"/>
            <a:ext cx="71287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2">
                      <a:alpha val="75000"/>
                    </a:schemeClr>
                  </a:glow>
                </a:effectLst>
              </a:rPr>
              <a:t>Representing perceptions, knowledge states and beliefs is hard, for it </a:t>
            </a:r>
            <a:r>
              <a:rPr lang="en-GB" i="0" dirty="0" smtClean="0">
                <a:effectLst>
                  <a:glow rad="101600">
                    <a:schemeClr val="tx2">
                      <a:alpha val="75000"/>
                    </a:schemeClr>
                  </a:glow>
                </a:effectLst>
              </a:rPr>
              <a:t>requires</a:t>
            </a:r>
            <a:endParaRPr lang="en-GB" i="0" dirty="0">
              <a:effectLst>
                <a:glow rad="101600">
                  <a:schemeClr val="tx2">
                    <a:alpha val="75000"/>
                  </a:schemeClr>
                </a:glow>
              </a:effectLst>
            </a:endParaRPr>
          </a:p>
        </p:txBody>
      </p:sp>
      <p:sp>
        <p:nvSpPr>
          <p:cNvPr id="11"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2"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511405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alphaModFix amt="23000"/>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2" name="Rectangle 1"/>
          <p:cNvSpPr/>
          <p:nvPr/>
        </p:nvSpPr>
        <p:spPr bwMode="auto">
          <a:xfrm rot="21540000">
            <a:off x="1475656" y="3501008"/>
            <a:ext cx="3816424" cy="2808312"/>
          </a:xfrm>
          <a:prstGeom prst="rect">
            <a:avLst/>
          </a:prstGeom>
          <a:solidFill>
            <a:srgbClr val="DADD34">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3"/>
          <p:cNvSpPr txBox="1">
            <a:spLocks noChangeArrowheads="1"/>
          </p:cNvSpPr>
          <p:nvPr/>
        </p:nvSpPr>
        <p:spPr bwMode="auto">
          <a:xfrm>
            <a:off x="1619672" y="3521184"/>
            <a:ext cx="3888681" cy="271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a) conceptual sophistication</a:t>
            </a:r>
          </a:p>
          <a:p>
            <a:pPr eaLnBrk="1" hangingPunct="1">
              <a:spcBef>
                <a:spcPct val="25000"/>
              </a:spcBef>
            </a:pPr>
            <a:r>
              <a:rPr lang="en-GB" i="0" dirty="0">
                <a:effectLst>
                  <a:glow rad="101600">
                    <a:schemeClr val="tx2">
                      <a:alpha val="75000"/>
                    </a:schemeClr>
                  </a:glow>
                </a:effectLst>
              </a:rPr>
              <a:t>- takes years to develop</a:t>
            </a:r>
          </a:p>
          <a:p>
            <a:pPr eaLnBrk="1" hangingPunct="1">
              <a:spcBef>
                <a:spcPct val="25000"/>
              </a:spcBef>
            </a:pPr>
            <a:r>
              <a:rPr lang="en-GB" i="0" dirty="0">
                <a:effectLst>
                  <a:glow rad="101600">
                    <a:schemeClr val="tx2">
                      <a:alpha val="75000"/>
                    </a:schemeClr>
                  </a:glow>
                </a:effectLst>
              </a:rPr>
              <a:t>- development tied to acquisition of  executive function and language</a:t>
            </a:r>
          </a:p>
          <a:p>
            <a:pPr eaLnBrk="1" hangingPunct="1">
              <a:spcBef>
                <a:spcPct val="25000"/>
              </a:spcBef>
            </a:pPr>
            <a:r>
              <a:rPr lang="en-GB" i="0" dirty="0">
                <a:effectLst>
                  <a:glow rad="101600">
                    <a:schemeClr val="tx2">
                      <a:alpha val="75000"/>
                    </a:schemeClr>
                  </a:glow>
                </a:effectLst>
              </a:rPr>
              <a:t>- development facilitated by training and </a:t>
            </a:r>
            <a:r>
              <a:rPr lang="en-GB" i="0" dirty="0" smtClean="0">
                <a:effectLst>
                  <a:glow rad="101600">
                    <a:schemeClr val="tx2">
                      <a:alpha val="75000"/>
                    </a:schemeClr>
                  </a:glow>
                </a:effectLst>
              </a:rPr>
              <a:t>siblings</a:t>
            </a:r>
            <a:endParaRPr lang="en-GB" i="0" dirty="0">
              <a:effectLst>
                <a:glow rad="101600">
                  <a:schemeClr val="tx2">
                    <a:alpha val="75000"/>
                  </a:schemeClr>
                </a:glow>
              </a:effectLst>
            </a:endParaRPr>
          </a:p>
        </p:txBody>
      </p:sp>
      <p:sp>
        <p:nvSpPr>
          <p:cNvPr id="6" name="Text Box 3"/>
          <p:cNvSpPr txBox="1">
            <a:spLocks noChangeArrowheads="1"/>
          </p:cNvSpPr>
          <p:nvPr/>
        </p:nvSpPr>
        <p:spPr bwMode="auto">
          <a:xfrm>
            <a:off x="5364089" y="3521184"/>
            <a:ext cx="3384376"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b) scarce cognitive resources</a:t>
            </a:r>
          </a:p>
          <a:p>
            <a:pPr eaLnBrk="1" hangingPunct="1">
              <a:spcBef>
                <a:spcPct val="25000"/>
              </a:spcBef>
            </a:pPr>
            <a:r>
              <a:rPr lang="en-GB" i="0" dirty="0">
                <a:effectLst>
                  <a:glow rad="101600">
                    <a:schemeClr val="tx2">
                      <a:alpha val="75000"/>
                    </a:schemeClr>
                  </a:glow>
                </a:effectLst>
              </a:rPr>
              <a:t>- attention</a:t>
            </a:r>
          </a:p>
          <a:p>
            <a:pPr eaLnBrk="1" hangingPunct="1">
              <a:spcBef>
                <a:spcPct val="25000"/>
              </a:spcBef>
            </a:pPr>
            <a:r>
              <a:rPr lang="en-GB" i="0" dirty="0">
                <a:effectLst>
                  <a:glow rad="101600">
                    <a:schemeClr val="tx2">
                      <a:alpha val="75000"/>
                    </a:schemeClr>
                  </a:glow>
                </a:effectLst>
              </a:rPr>
              <a:t>- working memory</a:t>
            </a:r>
          </a:p>
        </p:txBody>
      </p:sp>
      <p:sp>
        <p:nvSpPr>
          <p:cNvPr id="7" name="Text Box 3"/>
          <p:cNvSpPr txBox="1">
            <a:spLocks noChangeArrowheads="1"/>
          </p:cNvSpPr>
          <p:nvPr/>
        </p:nvSpPr>
        <p:spPr bwMode="auto">
          <a:xfrm>
            <a:off x="1619672" y="2717304"/>
            <a:ext cx="71287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2">
                      <a:alpha val="75000"/>
                    </a:schemeClr>
                  </a:glow>
                </a:effectLst>
              </a:rPr>
              <a:t>Representing perceptions, knowledge states and beliefs is hard, for it </a:t>
            </a:r>
            <a:r>
              <a:rPr lang="en-GB" i="0" dirty="0" smtClean="0">
                <a:effectLst>
                  <a:glow rad="101600">
                    <a:schemeClr val="tx2">
                      <a:alpha val="75000"/>
                    </a:schemeClr>
                  </a:glow>
                </a:effectLst>
              </a:rPr>
              <a:t>requires</a:t>
            </a:r>
            <a:endParaRPr lang="en-GB" i="0" dirty="0">
              <a:effectLst>
                <a:glow rad="101600">
                  <a:schemeClr val="tx2">
                    <a:alpha val="75000"/>
                  </a:schemeClr>
                </a:glow>
              </a:effectLst>
            </a:endParaRPr>
          </a:p>
        </p:txBody>
      </p:sp>
      <p:sp>
        <p:nvSpPr>
          <p:cNvPr id="11"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2"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3438025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18" name="Oval 17"/>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Arrow Connector 18"/>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0" name="Straight Arrow Connector 19"/>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1" name="Left Brace 20"/>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23" name="Rectangle 22"/>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24" name="Rectangle 23"/>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5" name="Oval 2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539552" y="1196752"/>
            <a:ext cx="8604448"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207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214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 </a:t>
            </a:r>
            <a:endParaRPr lang="en-GB" i="0" dirty="0">
              <a:solidFill>
                <a:schemeClr val="tx1"/>
              </a:solidFill>
              <a:effectLst>
                <a:glow rad="101600">
                  <a:schemeClr val="tx1">
                    <a:alpha val="75000"/>
                  </a:schemeClr>
                </a:glow>
              </a:effectLst>
            </a:endParaRPr>
          </a:p>
          <a:p>
            <a:pPr algn="r">
              <a:spcBef>
                <a:spcPct val="25000"/>
              </a:spcBef>
            </a:pPr>
            <a:endParaRPr lang="en-GB" sz="1600" i="0" dirty="0">
              <a:solidFill>
                <a:schemeClr val="tx1"/>
              </a:solidFill>
              <a:effectLst>
                <a:glow rad="101600">
                  <a:schemeClr val="tx1">
                    <a:alpha val="75000"/>
                  </a:schemeClr>
                </a:glow>
              </a:effectLst>
            </a:endParaRP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r>
              <a:rPr lang="en-GB" sz="1600" i="0" dirty="0" smtClean="0">
                <a:effectLst>
                  <a:glow rad="101600">
                    <a:schemeClr val="tx1">
                      <a:alpha val="75000"/>
                    </a:schemeClr>
                  </a:glow>
                </a:effectLst>
              </a:rPr>
              <a:t>)</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25191607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320311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9990841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193569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147653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475211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2599404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alphaModFix amt="23000"/>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2" name="Rectangle 1"/>
          <p:cNvSpPr/>
          <p:nvPr/>
        </p:nvSpPr>
        <p:spPr bwMode="auto">
          <a:xfrm rot="210760">
            <a:off x="5220072" y="3501008"/>
            <a:ext cx="2736304" cy="1872208"/>
          </a:xfrm>
          <a:prstGeom prst="rect">
            <a:avLst/>
          </a:prstGeom>
          <a:solidFill>
            <a:srgbClr val="DADD34">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3"/>
          <p:cNvSpPr txBox="1">
            <a:spLocks noChangeArrowheads="1"/>
          </p:cNvSpPr>
          <p:nvPr/>
        </p:nvSpPr>
        <p:spPr bwMode="auto">
          <a:xfrm>
            <a:off x="1619672" y="3521184"/>
            <a:ext cx="3888681" cy="271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a) conceptual sophistication</a:t>
            </a:r>
          </a:p>
          <a:p>
            <a:pPr eaLnBrk="1" hangingPunct="1">
              <a:spcBef>
                <a:spcPct val="25000"/>
              </a:spcBef>
            </a:pPr>
            <a:r>
              <a:rPr lang="en-GB" i="0" dirty="0">
                <a:effectLst>
                  <a:glow rad="101600">
                    <a:schemeClr val="tx2">
                      <a:alpha val="75000"/>
                    </a:schemeClr>
                  </a:glow>
                </a:effectLst>
              </a:rPr>
              <a:t>- takes years to develop</a:t>
            </a:r>
          </a:p>
          <a:p>
            <a:pPr eaLnBrk="1" hangingPunct="1">
              <a:spcBef>
                <a:spcPct val="25000"/>
              </a:spcBef>
            </a:pPr>
            <a:r>
              <a:rPr lang="en-GB" i="0" dirty="0">
                <a:effectLst>
                  <a:glow rad="101600">
                    <a:schemeClr val="tx2">
                      <a:alpha val="75000"/>
                    </a:schemeClr>
                  </a:glow>
                </a:effectLst>
              </a:rPr>
              <a:t>- development tied to acquisition of  executive function and language</a:t>
            </a:r>
          </a:p>
          <a:p>
            <a:pPr eaLnBrk="1" hangingPunct="1">
              <a:spcBef>
                <a:spcPct val="25000"/>
              </a:spcBef>
            </a:pPr>
            <a:r>
              <a:rPr lang="en-GB" i="0" dirty="0">
                <a:effectLst>
                  <a:glow rad="101600">
                    <a:schemeClr val="tx2">
                      <a:alpha val="75000"/>
                    </a:schemeClr>
                  </a:glow>
                </a:effectLst>
              </a:rPr>
              <a:t>- development facilitated by training and </a:t>
            </a:r>
            <a:r>
              <a:rPr lang="en-GB" i="0" dirty="0" smtClean="0">
                <a:effectLst>
                  <a:glow rad="101600">
                    <a:schemeClr val="tx2">
                      <a:alpha val="75000"/>
                    </a:schemeClr>
                  </a:glow>
                </a:effectLst>
              </a:rPr>
              <a:t>siblings</a:t>
            </a:r>
            <a:endParaRPr lang="en-GB" i="0" dirty="0">
              <a:effectLst>
                <a:glow rad="101600">
                  <a:schemeClr val="tx2">
                    <a:alpha val="75000"/>
                  </a:schemeClr>
                </a:glow>
              </a:effectLst>
            </a:endParaRPr>
          </a:p>
        </p:txBody>
      </p:sp>
      <p:sp>
        <p:nvSpPr>
          <p:cNvPr id="6" name="Text Box 3"/>
          <p:cNvSpPr txBox="1">
            <a:spLocks noChangeArrowheads="1"/>
          </p:cNvSpPr>
          <p:nvPr/>
        </p:nvSpPr>
        <p:spPr bwMode="auto">
          <a:xfrm>
            <a:off x="5364089" y="3521184"/>
            <a:ext cx="3384376"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b) scarce cognitive resources</a:t>
            </a:r>
          </a:p>
          <a:p>
            <a:pPr eaLnBrk="1" hangingPunct="1">
              <a:spcBef>
                <a:spcPct val="25000"/>
              </a:spcBef>
            </a:pPr>
            <a:r>
              <a:rPr lang="en-GB" i="0" dirty="0">
                <a:effectLst>
                  <a:glow rad="101600">
                    <a:schemeClr val="tx2">
                      <a:alpha val="75000"/>
                    </a:schemeClr>
                  </a:glow>
                </a:effectLst>
              </a:rPr>
              <a:t>- attention</a:t>
            </a:r>
          </a:p>
          <a:p>
            <a:pPr eaLnBrk="1" hangingPunct="1">
              <a:spcBef>
                <a:spcPct val="25000"/>
              </a:spcBef>
            </a:pPr>
            <a:r>
              <a:rPr lang="en-GB" i="0" dirty="0">
                <a:effectLst>
                  <a:glow rad="101600">
                    <a:schemeClr val="tx2">
                      <a:alpha val="75000"/>
                    </a:schemeClr>
                  </a:glow>
                </a:effectLst>
              </a:rPr>
              <a:t>- working memory</a:t>
            </a:r>
          </a:p>
        </p:txBody>
      </p:sp>
      <p:sp>
        <p:nvSpPr>
          <p:cNvPr id="7" name="Text Box 3"/>
          <p:cNvSpPr txBox="1">
            <a:spLocks noChangeArrowheads="1"/>
          </p:cNvSpPr>
          <p:nvPr/>
        </p:nvSpPr>
        <p:spPr bwMode="auto">
          <a:xfrm>
            <a:off x="1619672" y="2717304"/>
            <a:ext cx="71287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2">
                      <a:alpha val="75000"/>
                    </a:schemeClr>
                  </a:glow>
                </a:effectLst>
              </a:rPr>
              <a:t>Representing perceptions, knowledge states and beliefs is hard, for it </a:t>
            </a:r>
            <a:r>
              <a:rPr lang="en-GB" i="0" dirty="0" smtClean="0">
                <a:effectLst>
                  <a:glow rad="101600">
                    <a:schemeClr val="tx2">
                      <a:alpha val="75000"/>
                    </a:schemeClr>
                  </a:glow>
                </a:effectLst>
              </a:rPr>
              <a:t>requires</a:t>
            </a:r>
            <a:endParaRPr lang="en-GB" i="0" dirty="0">
              <a:effectLst>
                <a:glow rad="101600">
                  <a:schemeClr val="tx2">
                    <a:alpha val="75000"/>
                  </a:schemeClr>
                </a:glow>
              </a:effectLst>
            </a:endParaRPr>
          </a:p>
        </p:txBody>
      </p:sp>
      <p:sp>
        <p:nvSpPr>
          <p:cNvPr id="11"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2"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3811920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8316416" cy="6453336"/>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956798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717973" y="3212466"/>
            <a:ext cx="5708054" cy="433068"/>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04290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60907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0325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782570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alphaModFix amt="23000"/>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5" name="Text Box 3"/>
          <p:cNvSpPr txBox="1">
            <a:spLocks noChangeArrowheads="1"/>
          </p:cNvSpPr>
          <p:nvPr/>
        </p:nvSpPr>
        <p:spPr bwMode="auto">
          <a:xfrm>
            <a:off x="1619672" y="3521184"/>
            <a:ext cx="3888681" cy="271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a) conceptual sophistication</a:t>
            </a:r>
          </a:p>
          <a:p>
            <a:pPr eaLnBrk="1" hangingPunct="1">
              <a:spcBef>
                <a:spcPct val="25000"/>
              </a:spcBef>
            </a:pPr>
            <a:r>
              <a:rPr lang="en-GB" i="0" dirty="0">
                <a:effectLst>
                  <a:glow rad="101600">
                    <a:schemeClr val="tx2">
                      <a:alpha val="75000"/>
                    </a:schemeClr>
                  </a:glow>
                </a:effectLst>
              </a:rPr>
              <a:t>- takes years to develop</a:t>
            </a:r>
          </a:p>
          <a:p>
            <a:pPr eaLnBrk="1" hangingPunct="1">
              <a:spcBef>
                <a:spcPct val="25000"/>
              </a:spcBef>
            </a:pPr>
            <a:r>
              <a:rPr lang="en-GB" i="0" dirty="0">
                <a:effectLst>
                  <a:glow rad="101600">
                    <a:schemeClr val="tx2">
                      <a:alpha val="75000"/>
                    </a:schemeClr>
                  </a:glow>
                </a:effectLst>
              </a:rPr>
              <a:t>- development tied to acquisition of  executive function and language</a:t>
            </a:r>
          </a:p>
          <a:p>
            <a:pPr eaLnBrk="1" hangingPunct="1">
              <a:spcBef>
                <a:spcPct val="25000"/>
              </a:spcBef>
            </a:pPr>
            <a:r>
              <a:rPr lang="en-GB" i="0" dirty="0">
                <a:effectLst>
                  <a:glow rad="101600">
                    <a:schemeClr val="tx2">
                      <a:alpha val="75000"/>
                    </a:schemeClr>
                  </a:glow>
                </a:effectLst>
              </a:rPr>
              <a:t>- development facilitated by training and </a:t>
            </a:r>
            <a:r>
              <a:rPr lang="en-GB" i="0" dirty="0" smtClean="0">
                <a:effectLst>
                  <a:glow rad="101600">
                    <a:schemeClr val="tx2">
                      <a:alpha val="75000"/>
                    </a:schemeClr>
                  </a:glow>
                </a:effectLst>
              </a:rPr>
              <a:t>siblings</a:t>
            </a:r>
            <a:endParaRPr lang="en-GB" i="0" dirty="0">
              <a:effectLst>
                <a:glow rad="101600">
                  <a:schemeClr val="tx2">
                    <a:alpha val="75000"/>
                  </a:schemeClr>
                </a:glow>
              </a:effectLst>
            </a:endParaRPr>
          </a:p>
        </p:txBody>
      </p:sp>
      <p:sp>
        <p:nvSpPr>
          <p:cNvPr id="6" name="Text Box 3"/>
          <p:cNvSpPr txBox="1">
            <a:spLocks noChangeArrowheads="1"/>
          </p:cNvSpPr>
          <p:nvPr/>
        </p:nvSpPr>
        <p:spPr bwMode="auto">
          <a:xfrm>
            <a:off x="5364089" y="3521184"/>
            <a:ext cx="3384376"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smtClean="0">
                <a:effectLst>
                  <a:glow rad="101600">
                    <a:schemeClr val="tx2">
                      <a:alpha val="75000"/>
                    </a:schemeClr>
                  </a:glow>
                </a:effectLst>
              </a:rPr>
              <a:t>(</a:t>
            </a:r>
            <a:r>
              <a:rPr lang="en-GB" i="0" dirty="0">
                <a:effectLst>
                  <a:glow rad="101600">
                    <a:schemeClr val="tx2">
                      <a:alpha val="75000"/>
                    </a:schemeClr>
                  </a:glow>
                </a:effectLst>
              </a:rPr>
              <a:t>b) scarce cognitive resources</a:t>
            </a:r>
          </a:p>
          <a:p>
            <a:pPr eaLnBrk="1" hangingPunct="1">
              <a:spcBef>
                <a:spcPct val="25000"/>
              </a:spcBef>
            </a:pPr>
            <a:r>
              <a:rPr lang="en-GB" i="0" dirty="0">
                <a:effectLst>
                  <a:glow rad="101600">
                    <a:schemeClr val="tx2">
                      <a:alpha val="75000"/>
                    </a:schemeClr>
                  </a:glow>
                </a:effectLst>
              </a:rPr>
              <a:t>- attention</a:t>
            </a:r>
          </a:p>
          <a:p>
            <a:pPr eaLnBrk="1" hangingPunct="1">
              <a:spcBef>
                <a:spcPct val="25000"/>
              </a:spcBef>
            </a:pPr>
            <a:r>
              <a:rPr lang="en-GB" i="0" dirty="0">
                <a:effectLst>
                  <a:glow rad="101600">
                    <a:schemeClr val="tx2">
                      <a:alpha val="75000"/>
                    </a:schemeClr>
                  </a:glow>
                </a:effectLst>
              </a:rPr>
              <a:t>- working memory</a:t>
            </a:r>
          </a:p>
        </p:txBody>
      </p:sp>
      <p:sp>
        <p:nvSpPr>
          <p:cNvPr id="7" name="Text Box 3"/>
          <p:cNvSpPr txBox="1">
            <a:spLocks noChangeArrowheads="1"/>
          </p:cNvSpPr>
          <p:nvPr/>
        </p:nvSpPr>
        <p:spPr bwMode="auto">
          <a:xfrm>
            <a:off x="1619672" y="2717304"/>
            <a:ext cx="71287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2">
                      <a:alpha val="75000"/>
                    </a:schemeClr>
                  </a:glow>
                </a:effectLst>
              </a:rPr>
              <a:t>Representing perceptions, knowledge states and beliefs is hard, for it </a:t>
            </a:r>
            <a:r>
              <a:rPr lang="en-GB" i="0" dirty="0" smtClean="0">
                <a:effectLst>
                  <a:glow rad="101600">
                    <a:schemeClr val="tx2">
                      <a:alpha val="75000"/>
                    </a:schemeClr>
                  </a:glow>
                </a:effectLst>
              </a:rPr>
              <a:t>requires</a:t>
            </a:r>
            <a:endParaRPr lang="en-GB" i="0" dirty="0">
              <a:effectLst>
                <a:glow rad="101600">
                  <a:schemeClr val="tx2">
                    <a:alpha val="75000"/>
                  </a:schemeClr>
                </a:glow>
              </a:effectLst>
            </a:endParaRPr>
          </a:p>
        </p:txBody>
      </p:sp>
      <p:sp>
        <p:nvSpPr>
          <p:cNvPr id="11"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2"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social cognition.</a:t>
            </a:r>
            <a:endParaRPr lang="en-GB" dirty="0">
              <a:solidFill>
                <a:srgbClr val="7F7F7F"/>
              </a:solidFill>
              <a:effectLst>
                <a:glow rad="101600">
                  <a:schemeClr val="tx1">
                    <a:alpha val="75000"/>
                  </a:schemeClr>
                </a:glow>
              </a:effectLst>
            </a:endParaRPr>
          </a:p>
        </p:txBody>
      </p:sp>
      <p:cxnSp>
        <p:nvCxnSpPr>
          <p:cNvPr id="4" name="Straight Connector 3"/>
          <p:cNvCxnSpPr/>
          <p:nvPr/>
        </p:nvCxnSpPr>
        <p:spPr bwMode="auto">
          <a:xfrm>
            <a:off x="5292080" y="3501008"/>
            <a:ext cx="0" cy="2736304"/>
          </a:xfrm>
          <a:prstGeom prst="line">
            <a:avLst/>
          </a:prstGeom>
          <a:solidFill>
            <a:srgbClr val="00B8FF"/>
          </a:solidFill>
          <a:ln w="9525" cap="flat" cmpd="sng" algn="ctr">
            <a:solidFill>
              <a:srgbClr val="FFFFFF"/>
            </a:solidFill>
            <a:prstDash val="sysDot"/>
            <a:round/>
            <a:headEnd type="none" w="med" len="med"/>
            <a:tailEnd type="none" w="med" len="med"/>
          </a:ln>
          <a:effectLst/>
        </p:spPr>
      </p:cxnSp>
    </p:spTree>
    <p:extLst>
      <p:ext uri="{BB962C8B-B14F-4D97-AF65-F5344CB8AC3E}">
        <p14:creationId xmlns:p14="http://schemas.microsoft.com/office/powerpoint/2010/main" val="2564063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611902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chemeClr val="accent3"/>
                </a:solidFill>
                <a:effectLst>
                  <a:glow rad="101600">
                    <a:schemeClr val="tx1">
                      <a:alpha val="75000"/>
                    </a:schemeClr>
                  </a:glow>
                </a:effectLst>
              </a:rPr>
              <a:t>The existence of abilities to engage in joint action partially </a:t>
            </a:r>
            <a:r>
              <a:rPr lang="en-GB" i="0" dirty="0" smtClean="0">
                <a:solidFill>
                  <a:schemeClr val="accent3"/>
                </a:solidFill>
                <a:effectLst>
                  <a:glow rad="101600">
                    <a:schemeClr val="tx1">
                      <a:alpha val="75000"/>
                    </a:schemeClr>
                  </a:glow>
                </a:effectLst>
              </a:rPr>
              <a:t>explains </a:t>
            </a:r>
            <a:r>
              <a:rPr lang="en-GB" i="0" dirty="0">
                <a:solidFill>
                  <a:schemeClr val="accent3"/>
                </a:solidFill>
                <a:effectLst>
                  <a:glow rad="101600">
                    <a:schemeClr val="tx1">
                      <a:alpha val="75000"/>
                    </a:schemeClr>
                  </a:glow>
                </a:effectLst>
              </a:rPr>
              <a:t>how sophisticated forms of social cognition emerge in evolution or development (or both)</a:t>
            </a:r>
            <a:endParaRPr lang="en-GB" dirty="0">
              <a:solidFill>
                <a:schemeClr val="accent3"/>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213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6701194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3349313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08520" y="-27384"/>
            <a:ext cx="8784976"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joint action &amp;</a:t>
            </a:r>
          </a:p>
        </p:txBody>
      </p:sp>
      <p:sp>
        <p:nvSpPr>
          <p:cNvPr id="7" name="Text Box 2"/>
          <p:cNvSpPr txBox="1">
            <a:spLocks noChangeArrowheads="1"/>
          </p:cNvSpPr>
          <p:nvPr/>
        </p:nvSpPr>
        <p:spPr bwMode="auto">
          <a:xfrm>
            <a:off x="-460549" y="361119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others’</a:t>
            </a:r>
          </a:p>
        </p:txBody>
      </p:sp>
      <p:sp>
        <p:nvSpPr>
          <p:cNvPr id="6" name="Text Box 2"/>
          <p:cNvSpPr txBox="1">
            <a:spLocks noChangeArrowheads="1"/>
          </p:cNvSpPr>
          <p:nvPr/>
        </p:nvSpPr>
        <p:spPr bwMode="auto">
          <a:xfrm>
            <a:off x="4219971" y="4403280"/>
            <a:ext cx="4744517"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minds</a:t>
            </a:r>
          </a:p>
        </p:txBody>
      </p:sp>
      <p:sp>
        <p:nvSpPr>
          <p:cNvPr id="8" name="Text Box 2"/>
          <p:cNvSpPr txBox="1">
            <a:spLocks noChangeArrowheads="1"/>
          </p:cNvSpPr>
          <p:nvPr/>
        </p:nvSpPr>
        <p:spPr bwMode="auto">
          <a:xfrm>
            <a:off x="-108520" y="83671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knowing</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46973</TotalTime>
  <Words>7412</Words>
  <Application>Microsoft Macintosh PowerPoint</Application>
  <PresentationFormat>On-screen Show (4:3)</PresentationFormat>
  <Paragraphs>1152</Paragraphs>
  <Slides>153</Slides>
  <Notes>74</Notes>
  <HiddenSlides>0</HiddenSlides>
  <MMClips>0</MMClips>
  <ScaleCrop>false</ScaleCrop>
  <HeadingPairs>
    <vt:vector size="4" baseType="variant">
      <vt:variant>
        <vt:lpstr>Theme</vt:lpstr>
      </vt:variant>
      <vt:variant>
        <vt:i4>1</vt:i4>
      </vt:variant>
      <vt:variant>
        <vt:lpstr>Slide Titles</vt:lpstr>
      </vt:variant>
      <vt:variant>
        <vt:i4>153</vt:i4>
      </vt:variant>
    </vt:vector>
  </HeadingPairs>
  <TitlesOfParts>
    <vt:vector size="1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1634</cp:revision>
  <cp:lastPrinted>2011-06-06T00:11:55Z</cp:lastPrinted>
  <dcterms:created xsi:type="dcterms:W3CDTF">2010-11-22T10:27:15Z</dcterms:created>
  <dcterms:modified xsi:type="dcterms:W3CDTF">2011-06-06T00:24:19Z</dcterms:modified>
  <cp:category/>
</cp:coreProperties>
</file>